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0" r:id="rId3"/>
    <p:sldId id="272" r:id="rId4"/>
    <p:sldId id="274" r:id="rId5"/>
    <p:sldId id="273" r:id="rId6"/>
    <p:sldId id="275" r:id="rId7"/>
    <p:sldId id="276" r:id="rId8"/>
    <p:sldId id="259" r:id="rId9"/>
    <p:sldId id="270" r:id="rId10"/>
    <p:sldId id="269" r:id="rId11"/>
  </p:sldIdLst>
  <p:sldSz cx="9144000" cy="5143500" type="screen16x9"/>
  <p:notesSz cx="6858000" cy="9144000"/>
  <p:embeddedFontLst>
    <p:embeddedFont>
      <p:font typeface="Barlow" pitchFamily="2" charset="77"/>
      <p:regular r:id="rId13"/>
      <p:bold r:id="rId14"/>
      <p:italic r:id="rId15"/>
      <p:boldItalic r:id="rId16"/>
    </p:embeddedFont>
    <p:embeddedFont>
      <p:font typeface="Barlow Black" pitchFamily="2" charset="77"/>
      <p:bold r:id="rId17"/>
      <p:italic r:id="rId18"/>
      <p:boldItalic r:id="rId19"/>
    </p:embeddedFont>
    <p:embeddedFont>
      <p:font typeface="Barlow Light" pitchFamily="2" charset="77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Segoe UI Light" panose="020B0502040204020203" pitchFamily="34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872">
          <p15:clr>
            <a:srgbClr val="A4A3A4"/>
          </p15:clr>
        </p15:guide>
        <p15:guide id="2" pos="2880">
          <p15:clr>
            <a:srgbClr val="A4A3A4"/>
          </p15:clr>
        </p15:guide>
        <p15:guide id="3" pos="5148">
          <p15:clr>
            <a:srgbClr val="A4A3A4"/>
          </p15:clr>
        </p15:guide>
        <p15:guide id="4" pos="567">
          <p15:clr>
            <a:srgbClr val="A4A3A4"/>
          </p15:clr>
        </p15:guide>
        <p15:guide id="5" orient="horz" pos="1166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hIDVNb1BIJIVDHh8bUlMprrknL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325D5EF-EBB2-429E-BED2-D4FC3696907B}">
  <a:tblStyle styleId="{2325D5EF-EBB2-429E-BED2-D4FC369690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84"/>
    <p:restoredTop sz="89691"/>
  </p:normalViewPr>
  <p:slideViewPr>
    <p:cSldViewPr snapToGrid="0">
      <p:cViewPr>
        <p:scale>
          <a:sx n="124" d="100"/>
          <a:sy n="124" d="100"/>
        </p:scale>
        <p:origin x="1096" y="904"/>
      </p:cViewPr>
      <p:guideLst>
        <p:guide orient="horz" pos="872"/>
        <p:guide pos="2880"/>
        <p:guide pos="5148"/>
        <p:guide pos="567"/>
        <p:guide orient="horz" pos="116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Découverte / approfondissement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Encadré par lead tech</a:t>
            </a:r>
            <a:endParaRPr/>
          </a:p>
        </p:txBody>
      </p:sp>
      <p:sp>
        <p:nvSpPr>
          <p:cNvPr id="173" name="Google Shape;17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R" dirty="0"/>
              <a:t>Cible : dev web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6725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R" dirty="0"/>
              <a:t>Ajout de librairies Xamarin.Forms (wrapper)</a:t>
            </a:r>
          </a:p>
          <a:p>
            <a:r>
              <a:rPr lang="en-FR" dirty="0"/>
              <a:t>Ajout de nouveau moteur de rendu (Flutter)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084563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2741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RE_BLEU">
  <p:cSld name="1_TITRE_BLEU">
    <p:bg>
      <p:bgPr>
        <a:solidFill>
          <a:schemeClr val="accent3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16"/>
          <p:cNvCxnSpPr/>
          <p:nvPr/>
        </p:nvCxnSpPr>
        <p:spPr>
          <a:xfrm flipH="1">
            <a:off x="6033624" y="0"/>
            <a:ext cx="1706251" cy="51435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" name="Google Shape;17;p16"/>
          <p:cNvSpPr/>
          <p:nvPr/>
        </p:nvSpPr>
        <p:spPr>
          <a:xfrm>
            <a:off x="6249142" y="1200150"/>
            <a:ext cx="1275213" cy="2702257"/>
          </a:xfrm>
          <a:custGeom>
            <a:avLst/>
            <a:gdLst/>
            <a:ahLst/>
            <a:cxnLst/>
            <a:rect l="l" t="t" r="r" b="b"/>
            <a:pathLst>
              <a:path w="1232848" h="2702257" extrusionOk="0">
                <a:moveTo>
                  <a:pt x="905302" y="0"/>
                </a:moveTo>
                <a:lnTo>
                  <a:pt x="1232848" y="0"/>
                </a:lnTo>
                <a:lnTo>
                  <a:pt x="327547" y="2702257"/>
                </a:lnTo>
                <a:lnTo>
                  <a:pt x="0" y="2697707"/>
                </a:lnTo>
                <a:lnTo>
                  <a:pt x="9053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8" name="Google Shape;18;p16"/>
          <p:cNvCxnSpPr/>
          <p:nvPr/>
        </p:nvCxnSpPr>
        <p:spPr>
          <a:xfrm flipH="1">
            <a:off x="5064099" y="0"/>
            <a:ext cx="1706251" cy="51435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" name="Google Shape;19;p16"/>
          <p:cNvSpPr/>
          <p:nvPr/>
        </p:nvSpPr>
        <p:spPr>
          <a:xfrm>
            <a:off x="6136328" y="1469140"/>
            <a:ext cx="960744" cy="2035876"/>
          </a:xfrm>
          <a:custGeom>
            <a:avLst/>
            <a:gdLst/>
            <a:ahLst/>
            <a:cxnLst/>
            <a:rect l="l" t="t" r="r" b="b"/>
            <a:pathLst>
              <a:path w="1232848" h="2702257" extrusionOk="0">
                <a:moveTo>
                  <a:pt x="905302" y="0"/>
                </a:moveTo>
                <a:lnTo>
                  <a:pt x="1232848" y="0"/>
                </a:lnTo>
                <a:lnTo>
                  <a:pt x="327547" y="2702257"/>
                </a:lnTo>
                <a:lnTo>
                  <a:pt x="0" y="2697707"/>
                </a:lnTo>
                <a:lnTo>
                  <a:pt x="90530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0" name="Google Shape;20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83164" y="3774006"/>
            <a:ext cx="1887439" cy="980873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16"/>
          <p:cNvSpPr txBox="1">
            <a:spLocks noGrp="1"/>
          </p:cNvSpPr>
          <p:nvPr>
            <p:ph type="body" idx="1"/>
          </p:nvPr>
        </p:nvSpPr>
        <p:spPr>
          <a:xfrm>
            <a:off x="596630" y="1200150"/>
            <a:ext cx="4454525" cy="1393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2pPr>
            <a:lvl3pPr marL="1371600" lvl="2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3pPr>
            <a:lvl4pPr marL="1828800" lvl="3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4pPr>
            <a:lvl5pPr marL="2286000" lvl="4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2"/>
          </p:nvPr>
        </p:nvSpPr>
        <p:spPr>
          <a:xfrm>
            <a:off x="596604" y="2656042"/>
            <a:ext cx="4454525" cy="485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2pPr>
            <a:lvl3pPr marL="1371600" lvl="2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3pPr>
            <a:lvl4pPr marL="1828800" lvl="3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4pPr>
            <a:lvl5pPr marL="2286000" lvl="4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RE&amp;CONTENU_SIMPLE_BLEU">
  <p:cSld name="4_TITRE&amp;CONTENU_SIMPLE_BLEU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/>
          <p:nvPr/>
        </p:nvSpPr>
        <p:spPr>
          <a:xfrm>
            <a:off x="8047986" y="1621739"/>
            <a:ext cx="1096014" cy="3520047"/>
          </a:xfrm>
          <a:prstGeom prst="triangle">
            <a:avLst>
              <a:gd name="adj" fmla="val 100000"/>
            </a:avLst>
          </a:prstGeom>
          <a:solidFill>
            <a:srgbClr val="110E2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5" name="Google Shape;2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319020" y="4702466"/>
            <a:ext cx="719208" cy="305805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17"/>
          <p:cNvSpPr/>
          <p:nvPr/>
        </p:nvSpPr>
        <p:spPr>
          <a:xfrm>
            <a:off x="628650" y="489629"/>
            <a:ext cx="274162" cy="562602"/>
          </a:xfrm>
          <a:custGeom>
            <a:avLst/>
            <a:gdLst/>
            <a:ahLst/>
            <a:cxnLst/>
            <a:rect l="l" t="t" r="r" b="b"/>
            <a:pathLst>
              <a:path w="1232848" h="2702257" extrusionOk="0">
                <a:moveTo>
                  <a:pt x="905302" y="0"/>
                </a:moveTo>
                <a:lnTo>
                  <a:pt x="1232848" y="0"/>
                </a:lnTo>
                <a:lnTo>
                  <a:pt x="327547" y="2702257"/>
                </a:lnTo>
                <a:lnTo>
                  <a:pt x="0" y="2697707"/>
                </a:lnTo>
                <a:lnTo>
                  <a:pt x="9053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7" name="Google Shape;27;p17"/>
          <p:cNvSpPr txBox="1">
            <a:spLocks noGrp="1"/>
          </p:cNvSpPr>
          <p:nvPr>
            <p:ph type="body" idx="1"/>
          </p:nvPr>
        </p:nvSpPr>
        <p:spPr>
          <a:xfrm>
            <a:off x="771657" y="1275971"/>
            <a:ext cx="7270403" cy="3465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4pPr>
            <a:lvl5pPr marL="2286000" lvl="4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9" name="Google Shape;29;p17"/>
          <p:cNvSpPr txBox="1"/>
          <p:nvPr/>
        </p:nvSpPr>
        <p:spPr>
          <a:xfrm>
            <a:off x="45999" y="4741677"/>
            <a:ext cx="31561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0" name="Google Shape;30;p17"/>
          <p:cNvSpPr txBox="1">
            <a:spLocks noGrp="1"/>
          </p:cNvSpPr>
          <p:nvPr>
            <p:ph type="sldNum" idx="12"/>
          </p:nvPr>
        </p:nvSpPr>
        <p:spPr>
          <a:xfrm>
            <a:off x="138642" y="4773221"/>
            <a:ext cx="600075" cy="30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0" lvl="1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0" lvl="2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0" lvl="3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0" lvl="4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0" lvl="5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0" lvl="6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0" lvl="7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0" lvl="8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title"/>
          </p:nvPr>
        </p:nvSpPr>
        <p:spPr>
          <a:xfrm>
            <a:off x="771657" y="263215"/>
            <a:ext cx="7276329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Barlow"/>
              <a:buNone/>
              <a:defRPr sz="3200" b="0"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SLIDE_FIN_BLEU">
  <p:cSld name="5_SLIDE_FIN_BLEU">
    <p:bg>
      <p:bgPr>
        <a:solidFill>
          <a:schemeClr val="accent3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84574" y="1290773"/>
            <a:ext cx="2425520" cy="12605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" name="Google Shape;46;p20"/>
          <p:cNvCxnSpPr/>
          <p:nvPr/>
        </p:nvCxnSpPr>
        <p:spPr>
          <a:xfrm flipH="1">
            <a:off x="6033624" y="0"/>
            <a:ext cx="1706251" cy="51435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7" name="Google Shape;47;p20"/>
          <p:cNvSpPr/>
          <p:nvPr/>
        </p:nvSpPr>
        <p:spPr>
          <a:xfrm>
            <a:off x="6249142" y="1200150"/>
            <a:ext cx="1275213" cy="2702257"/>
          </a:xfrm>
          <a:custGeom>
            <a:avLst/>
            <a:gdLst/>
            <a:ahLst/>
            <a:cxnLst/>
            <a:rect l="l" t="t" r="r" b="b"/>
            <a:pathLst>
              <a:path w="1232848" h="2702257" extrusionOk="0">
                <a:moveTo>
                  <a:pt x="905302" y="0"/>
                </a:moveTo>
                <a:lnTo>
                  <a:pt x="1232848" y="0"/>
                </a:lnTo>
                <a:lnTo>
                  <a:pt x="327547" y="2702257"/>
                </a:lnTo>
                <a:lnTo>
                  <a:pt x="0" y="2697707"/>
                </a:lnTo>
                <a:lnTo>
                  <a:pt x="9053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48" name="Google Shape;48;p20"/>
          <p:cNvCxnSpPr/>
          <p:nvPr/>
        </p:nvCxnSpPr>
        <p:spPr>
          <a:xfrm flipH="1">
            <a:off x="5064099" y="0"/>
            <a:ext cx="1706251" cy="51435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9" name="Google Shape;49;p20"/>
          <p:cNvSpPr/>
          <p:nvPr/>
        </p:nvSpPr>
        <p:spPr>
          <a:xfrm>
            <a:off x="6136328" y="1469140"/>
            <a:ext cx="960744" cy="2035876"/>
          </a:xfrm>
          <a:custGeom>
            <a:avLst/>
            <a:gdLst/>
            <a:ahLst/>
            <a:cxnLst/>
            <a:rect l="l" t="t" r="r" b="b"/>
            <a:pathLst>
              <a:path w="1232848" h="2702257" extrusionOk="0">
                <a:moveTo>
                  <a:pt x="905302" y="0"/>
                </a:moveTo>
                <a:lnTo>
                  <a:pt x="1232848" y="0"/>
                </a:lnTo>
                <a:lnTo>
                  <a:pt x="327547" y="2702257"/>
                </a:lnTo>
                <a:lnTo>
                  <a:pt x="0" y="2697707"/>
                </a:lnTo>
                <a:lnTo>
                  <a:pt x="90530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0" name="Google Shape;50;p20"/>
          <p:cNvSpPr txBox="1">
            <a:spLocks noGrp="1"/>
          </p:cNvSpPr>
          <p:nvPr>
            <p:ph type="body" idx="1"/>
          </p:nvPr>
        </p:nvSpPr>
        <p:spPr>
          <a:xfrm>
            <a:off x="1619250" y="2830513"/>
            <a:ext cx="3094038" cy="145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0" i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4pPr>
            <a:lvl5pPr marL="2286000" lvl="4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RE_BLANC">
  <p:cSld name="1_TITRE_BLANC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21"/>
          <p:cNvCxnSpPr/>
          <p:nvPr/>
        </p:nvCxnSpPr>
        <p:spPr>
          <a:xfrm flipH="1">
            <a:off x="6033624" y="0"/>
            <a:ext cx="1706251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3" name="Google Shape;53;p21"/>
          <p:cNvSpPr/>
          <p:nvPr/>
        </p:nvSpPr>
        <p:spPr>
          <a:xfrm>
            <a:off x="6249142" y="1200150"/>
            <a:ext cx="1275213" cy="2702257"/>
          </a:xfrm>
          <a:custGeom>
            <a:avLst/>
            <a:gdLst/>
            <a:ahLst/>
            <a:cxnLst/>
            <a:rect l="l" t="t" r="r" b="b"/>
            <a:pathLst>
              <a:path w="1232848" h="2702257" extrusionOk="0">
                <a:moveTo>
                  <a:pt x="905302" y="0"/>
                </a:moveTo>
                <a:lnTo>
                  <a:pt x="1232848" y="0"/>
                </a:lnTo>
                <a:lnTo>
                  <a:pt x="327547" y="2702257"/>
                </a:lnTo>
                <a:lnTo>
                  <a:pt x="0" y="2697707"/>
                </a:lnTo>
                <a:lnTo>
                  <a:pt x="90530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54" name="Google Shape;54;p21"/>
          <p:cNvCxnSpPr/>
          <p:nvPr/>
        </p:nvCxnSpPr>
        <p:spPr>
          <a:xfrm flipH="1">
            <a:off x="5064099" y="0"/>
            <a:ext cx="1706251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" name="Google Shape;55;p21"/>
          <p:cNvSpPr/>
          <p:nvPr/>
        </p:nvSpPr>
        <p:spPr>
          <a:xfrm>
            <a:off x="6136328" y="1469140"/>
            <a:ext cx="960744" cy="2035876"/>
          </a:xfrm>
          <a:custGeom>
            <a:avLst/>
            <a:gdLst/>
            <a:ahLst/>
            <a:cxnLst/>
            <a:rect l="l" t="t" r="r" b="b"/>
            <a:pathLst>
              <a:path w="1232848" h="2702257" extrusionOk="0">
                <a:moveTo>
                  <a:pt x="905302" y="0"/>
                </a:moveTo>
                <a:lnTo>
                  <a:pt x="1232848" y="0"/>
                </a:lnTo>
                <a:lnTo>
                  <a:pt x="327547" y="2702257"/>
                </a:lnTo>
                <a:lnTo>
                  <a:pt x="0" y="2697707"/>
                </a:lnTo>
                <a:lnTo>
                  <a:pt x="9053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56" name="Google Shape;5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83164" y="3775627"/>
            <a:ext cx="1884318" cy="97925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21"/>
          <p:cNvSpPr txBox="1">
            <a:spLocks noGrp="1"/>
          </p:cNvSpPr>
          <p:nvPr>
            <p:ph type="body" idx="1"/>
          </p:nvPr>
        </p:nvSpPr>
        <p:spPr>
          <a:xfrm>
            <a:off x="596604" y="1243769"/>
            <a:ext cx="4454525" cy="1353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2pPr>
            <a:lvl3pPr marL="1371600" lvl="2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3pPr>
            <a:lvl4pPr marL="1828800" lvl="3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4pPr>
            <a:lvl5pPr marL="2286000" lvl="4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body" idx="2"/>
          </p:nvPr>
        </p:nvSpPr>
        <p:spPr>
          <a:xfrm>
            <a:off x="596604" y="2656042"/>
            <a:ext cx="4454525" cy="485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2pPr>
            <a:lvl3pPr marL="1371600" lvl="2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3pPr>
            <a:lvl4pPr marL="1828800" lvl="3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4pPr>
            <a:lvl5pPr marL="2286000" lvl="4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TITRE&amp;CONTENU_SIMPLE_BLEU">
  <p:cSld name="5_TITRE&amp;CONTENU_SIMPLE_BLEU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2"/>
          <p:cNvSpPr/>
          <p:nvPr/>
        </p:nvSpPr>
        <p:spPr>
          <a:xfrm>
            <a:off x="8047986" y="1621739"/>
            <a:ext cx="1096014" cy="3520047"/>
          </a:xfrm>
          <a:prstGeom prst="triangle">
            <a:avLst>
              <a:gd name="adj" fmla="val 100000"/>
            </a:avLst>
          </a:prstGeom>
          <a:solidFill>
            <a:srgbClr val="110E2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61" name="Google Shape;61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319020" y="4702466"/>
            <a:ext cx="719208" cy="30580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22"/>
          <p:cNvSpPr txBox="1"/>
          <p:nvPr/>
        </p:nvSpPr>
        <p:spPr>
          <a:xfrm>
            <a:off x="6057103" y="4926342"/>
            <a:ext cx="244698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Inclusive software development </a:t>
            </a:r>
            <a:endParaRPr/>
          </a:p>
        </p:txBody>
      </p:sp>
      <p:sp>
        <p:nvSpPr>
          <p:cNvPr id="63" name="Google Shape;63;p22"/>
          <p:cNvSpPr txBox="1"/>
          <p:nvPr/>
        </p:nvSpPr>
        <p:spPr>
          <a:xfrm>
            <a:off x="45999" y="4741677"/>
            <a:ext cx="31561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4" name="Google Shape;64;p22"/>
          <p:cNvSpPr txBox="1">
            <a:spLocks noGrp="1"/>
          </p:cNvSpPr>
          <p:nvPr>
            <p:ph type="sldNum" idx="12"/>
          </p:nvPr>
        </p:nvSpPr>
        <p:spPr>
          <a:xfrm>
            <a:off x="138642" y="4773221"/>
            <a:ext cx="600075" cy="30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0" lvl="1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0" lvl="2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0" lvl="3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0" lvl="4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0" lvl="5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0" lvl="6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0" lvl="7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0" lvl="8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body" idx="1"/>
          </p:nvPr>
        </p:nvSpPr>
        <p:spPr>
          <a:xfrm>
            <a:off x="596630" y="2108439"/>
            <a:ext cx="4454525" cy="485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2pPr>
            <a:lvl3pPr marL="1371600" lvl="2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3pPr>
            <a:lvl4pPr marL="1828800" lvl="3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4pPr>
            <a:lvl5pPr marL="2286000" lvl="4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body" idx="2"/>
          </p:nvPr>
        </p:nvSpPr>
        <p:spPr>
          <a:xfrm>
            <a:off x="596604" y="2656042"/>
            <a:ext cx="4454525" cy="485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2pPr>
            <a:lvl3pPr marL="1371600" lvl="2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3pPr>
            <a:lvl4pPr marL="1828800" lvl="3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4pPr>
            <a:lvl5pPr marL="2286000" lvl="4" indent="-431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 b="1">
                <a:latin typeface="Barlow Black"/>
                <a:ea typeface="Barlow Black"/>
                <a:cs typeface="Barlow Black"/>
                <a:sym typeface="Barlow Black"/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RE&amp;CONTENU_SIMPLE_BLANC">
  <p:cSld name="3_TITRE&amp;CONTENU_SIMPLE_BLANC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285718" y="4702814"/>
            <a:ext cx="785812" cy="3341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5"/>
          <p:cNvSpPr txBox="1">
            <a:spLocks noGrp="1"/>
          </p:cNvSpPr>
          <p:nvPr>
            <p:ph type="body" idx="1"/>
          </p:nvPr>
        </p:nvSpPr>
        <p:spPr>
          <a:xfrm>
            <a:off x="771656" y="1275759"/>
            <a:ext cx="7276329" cy="3459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5"/>
          <p:cNvSpPr/>
          <p:nvPr/>
        </p:nvSpPr>
        <p:spPr>
          <a:xfrm>
            <a:off x="628650" y="489629"/>
            <a:ext cx="274162" cy="562602"/>
          </a:xfrm>
          <a:custGeom>
            <a:avLst/>
            <a:gdLst/>
            <a:ahLst/>
            <a:cxnLst/>
            <a:rect l="l" t="t" r="r" b="b"/>
            <a:pathLst>
              <a:path w="1232848" h="2702257" extrusionOk="0">
                <a:moveTo>
                  <a:pt x="905302" y="0"/>
                </a:moveTo>
                <a:lnTo>
                  <a:pt x="1232848" y="0"/>
                </a:lnTo>
                <a:lnTo>
                  <a:pt x="327547" y="2702257"/>
                </a:lnTo>
                <a:lnTo>
                  <a:pt x="0" y="2697707"/>
                </a:lnTo>
                <a:lnTo>
                  <a:pt x="9053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5" name="Google Shape;85;p25"/>
          <p:cNvSpPr txBox="1">
            <a:spLocks noGrp="1"/>
          </p:cNvSpPr>
          <p:nvPr>
            <p:ph type="title"/>
          </p:nvPr>
        </p:nvSpPr>
        <p:spPr>
          <a:xfrm>
            <a:off x="771657" y="263215"/>
            <a:ext cx="7276329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Barlow"/>
              <a:buNone/>
              <a:defRPr sz="3200" b="0"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5"/>
          <p:cNvSpPr txBox="1">
            <a:spLocks noGrp="1"/>
          </p:cNvSpPr>
          <p:nvPr>
            <p:ph type="sldNum" idx="12"/>
          </p:nvPr>
        </p:nvSpPr>
        <p:spPr>
          <a:xfrm>
            <a:off x="138642" y="4773221"/>
            <a:ext cx="600075" cy="30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0" lvl="1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0" lvl="2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0" lvl="3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0" lvl="4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0" lvl="5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0" lvl="6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0" lvl="7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0" lvl="8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88" name="Google Shape;88;p25" descr="Une image contenant objet&#10;&#10;Description générée automatiquement"/>
          <p:cNvPicPr preferRelativeResize="0"/>
          <p:nvPr/>
        </p:nvPicPr>
        <p:blipFill rotWithShape="1">
          <a:blip r:embed="rId3">
            <a:alphaModFix/>
          </a:blip>
          <a:srcRect r="13398" b="3343"/>
          <a:stretch/>
        </p:blipFill>
        <p:spPr>
          <a:xfrm>
            <a:off x="7808249" y="1507741"/>
            <a:ext cx="1335751" cy="3635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RE&amp;CONTENU_DOUBLE_BLANC">
  <p:cSld name="4_TITRE&amp;CONTENU_DOUBLE_BLANC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285718" y="4702814"/>
            <a:ext cx="785812" cy="33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7"/>
          <p:cNvSpPr txBox="1">
            <a:spLocks noGrp="1"/>
          </p:cNvSpPr>
          <p:nvPr>
            <p:ph type="title"/>
          </p:nvPr>
        </p:nvSpPr>
        <p:spPr>
          <a:xfrm>
            <a:off x="771657" y="263215"/>
            <a:ext cx="7276329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Barlow"/>
              <a:buNone/>
              <a:defRPr sz="3200" b="0"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7"/>
          <p:cNvSpPr txBox="1">
            <a:spLocks noGrp="1"/>
          </p:cNvSpPr>
          <p:nvPr>
            <p:ph type="body" idx="1"/>
          </p:nvPr>
        </p:nvSpPr>
        <p:spPr>
          <a:xfrm>
            <a:off x="771657" y="1278645"/>
            <a:ext cx="3585910" cy="3456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27"/>
          <p:cNvSpPr txBox="1">
            <a:spLocks noGrp="1"/>
          </p:cNvSpPr>
          <p:nvPr>
            <p:ph type="body" idx="2"/>
          </p:nvPr>
        </p:nvSpPr>
        <p:spPr>
          <a:xfrm>
            <a:off x="4530292" y="1278645"/>
            <a:ext cx="3517693" cy="3456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7"/>
          <p:cNvSpPr/>
          <p:nvPr/>
        </p:nvSpPr>
        <p:spPr>
          <a:xfrm>
            <a:off x="628650" y="489629"/>
            <a:ext cx="274162" cy="562602"/>
          </a:xfrm>
          <a:custGeom>
            <a:avLst/>
            <a:gdLst/>
            <a:ahLst/>
            <a:cxnLst/>
            <a:rect l="l" t="t" r="r" b="b"/>
            <a:pathLst>
              <a:path w="1232848" h="2702257" extrusionOk="0">
                <a:moveTo>
                  <a:pt x="905302" y="0"/>
                </a:moveTo>
                <a:lnTo>
                  <a:pt x="1232848" y="0"/>
                </a:lnTo>
                <a:lnTo>
                  <a:pt x="327547" y="2702257"/>
                </a:lnTo>
                <a:lnTo>
                  <a:pt x="0" y="2697707"/>
                </a:lnTo>
                <a:lnTo>
                  <a:pt x="9053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4" name="Google Shape;104;p27"/>
          <p:cNvSpPr txBox="1"/>
          <p:nvPr/>
        </p:nvSpPr>
        <p:spPr>
          <a:xfrm>
            <a:off x="45999" y="4741677"/>
            <a:ext cx="31561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05" name="Google Shape;105;p27"/>
          <p:cNvSpPr txBox="1">
            <a:spLocks noGrp="1"/>
          </p:cNvSpPr>
          <p:nvPr>
            <p:ph type="sldNum" idx="12"/>
          </p:nvPr>
        </p:nvSpPr>
        <p:spPr>
          <a:xfrm>
            <a:off x="138642" y="4773221"/>
            <a:ext cx="600075" cy="30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0" lvl="1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0" lvl="2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0" lvl="3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0" lvl="4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0" lvl="5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0" lvl="6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0" lvl="7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0" lvl="8" indent="0" algn="l">
              <a:spcBef>
                <a:spcPts val="0"/>
              </a:spcBef>
              <a:buNone/>
              <a:defRPr sz="1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107" name="Google Shape;107;p27" descr="Une image contenant objet&#10;&#10;Description générée automatiquement"/>
          <p:cNvPicPr preferRelativeResize="0"/>
          <p:nvPr/>
        </p:nvPicPr>
        <p:blipFill rotWithShape="1">
          <a:blip r:embed="rId3">
            <a:alphaModFix/>
          </a:blip>
          <a:srcRect r="13398" b="3343"/>
          <a:stretch/>
        </p:blipFill>
        <p:spPr>
          <a:xfrm>
            <a:off x="7808249" y="1507741"/>
            <a:ext cx="1335751" cy="36357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SLIDE_FIN_BLANC">
  <p:cSld name="5_SLIDE_FIN_BLANC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29"/>
          <p:cNvCxnSpPr/>
          <p:nvPr/>
        </p:nvCxnSpPr>
        <p:spPr>
          <a:xfrm flipH="1">
            <a:off x="6033624" y="0"/>
            <a:ext cx="1706251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5" name="Google Shape;125;p29"/>
          <p:cNvSpPr/>
          <p:nvPr/>
        </p:nvSpPr>
        <p:spPr>
          <a:xfrm>
            <a:off x="6249142" y="1200150"/>
            <a:ext cx="1275213" cy="2702257"/>
          </a:xfrm>
          <a:custGeom>
            <a:avLst/>
            <a:gdLst/>
            <a:ahLst/>
            <a:cxnLst/>
            <a:rect l="l" t="t" r="r" b="b"/>
            <a:pathLst>
              <a:path w="1232848" h="2702257" extrusionOk="0">
                <a:moveTo>
                  <a:pt x="905302" y="0"/>
                </a:moveTo>
                <a:lnTo>
                  <a:pt x="1232848" y="0"/>
                </a:lnTo>
                <a:lnTo>
                  <a:pt x="327547" y="2702257"/>
                </a:lnTo>
                <a:lnTo>
                  <a:pt x="0" y="2697707"/>
                </a:lnTo>
                <a:lnTo>
                  <a:pt x="90530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26" name="Google Shape;126;p29"/>
          <p:cNvCxnSpPr/>
          <p:nvPr/>
        </p:nvCxnSpPr>
        <p:spPr>
          <a:xfrm flipH="1">
            <a:off x="5064099" y="0"/>
            <a:ext cx="1706251" cy="51435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7" name="Google Shape;127;p29"/>
          <p:cNvSpPr/>
          <p:nvPr/>
        </p:nvSpPr>
        <p:spPr>
          <a:xfrm>
            <a:off x="6136328" y="1469140"/>
            <a:ext cx="960744" cy="2035876"/>
          </a:xfrm>
          <a:custGeom>
            <a:avLst/>
            <a:gdLst/>
            <a:ahLst/>
            <a:cxnLst/>
            <a:rect l="l" t="t" r="r" b="b"/>
            <a:pathLst>
              <a:path w="1232848" h="2702257" extrusionOk="0">
                <a:moveTo>
                  <a:pt x="905302" y="0"/>
                </a:moveTo>
                <a:lnTo>
                  <a:pt x="1232848" y="0"/>
                </a:lnTo>
                <a:lnTo>
                  <a:pt x="327547" y="2702257"/>
                </a:lnTo>
                <a:lnTo>
                  <a:pt x="0" y="2697707"/>
                </a:lnTo>
                <a:lnTo>
                  <a:pt x="90530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28" name="Google Shape;128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84575" y="1290772"/>
            <a:ext cx="2425517" cy="126050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9"/>
          <p:cNvSpPr txBox="1">
            <a:spLocks noGrp="1"/>
          </p:cNvSpPr>
          <p:nvPr>
            <p:ph type="body" idx="1"/>
          </p:nvPr>
        </p:nvSpPr>
        <p:spPr>
          <a:xfrm>
            <a:off x="1619250" y="2830513"/>
            <a:ext cx="3094038" cy="145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 b="0" i="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55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3pPr>
            <a:lvl4pPr marL="182880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4pPr>
            <a:lvl5pPr marL="2286000" lvl="4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SECTION_IMAGE_FULL">
  <p:cSld name="3_SECTION_IMAGE_FULL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8"/>
          <p:cNvSpPr>
            <a:spLocks noGrp="1"/>
          </p:cNvSpPr>
          <p:nvPr>
            <p:ph type="pic" idx="2"/>
          </p:nvPr>
        </p:nvSpPr>
        <p:spPr>
          <a:xfrm>
            <a:off x="4175760" y="0"/>
            <a:ext cx="496824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34" name="Google Shape;34;p18"/>
          <p:cNvSpPr/>
          <p:nvPr/>
        </p:nvSpPr>
        <p:spPr>
          <a:xfrm>
            <a:off x="1" y="0"/>
            <a:ext cx="4175759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274320" y="1143001"/>
            <a:ext cx="3627120" cy="31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8"/>
          <p:cNvSpPr txBox="1"/>
          <p:nvPr/>
        </p:nvSpPr>
        <p:spPr>
          <a:xfrm>
            <a:off x="45999" y="4741677"/>
            <a:ext cx="31561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37" name="Google Shape;37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05795" y="181684"/>
            <a:ext cx="954170" cy="495867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8"/>
          <p:cNvSpPr txBox="1">
            <a:spLocks noGrp="1"/>
          </p:cNvSpPr>
          <p:nvPr>
            <p:ph type="sldNum" idx="12"/>
          </p:nvPr>
        </p:nvSpPr>
        <p:spPr>
          <a:xfrm>
            <a:off x="138642" y="4773221"/>
            <a:ext cx="600075" cy="30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0" lvl="1" indent="0" algn="l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0" lvl="2" indent="0" algn="l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0" lvl="3" indent="0" algn="l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0" lvl="4" indent="0" algn="l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0" lvl="5" indent="0" algn="l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0" lvl="6" indent="0" algn="l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0" lvl="7" indent="0" algn="l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0" lvl="8" indent="0" algn="l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988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Barlow Black"/>
              <a:buNone/>
              <a:defRPr sz="2800" b="1" i="0" u="none" strike="noStrike" cap="none">
                <a:solidFill>
                  <a:schemeClr val="accent5"/>
                </a:solidFill>
                <a:latin typeface="Barlow Black"/>
                <a:ea typeface="Barlow Black"/>
                <a:cs typeface="Barlow Black"/>
                <a:sym typeface="Barlow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8" r:id="rId6"/>
    <p:sldLayoutId id="2147483660" r:id="rId7"/>
    <p:sldLayoutId id="2147483662" r:id="rId8"/>
    <p:sldLayoutId id="2147483663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"/>
          <p:cNvSpPr txBox="1">
            <a:spLocks noGrp="1"/>
          </p:cNvSpPr>
          <p:nvPr>
            <p:ph type="body" idx="1"/>
          </p:nvPr>
        </p:nvSpPr>
        <p:spPr>
          <a:xfrm>
            <a:off x="271888" y="1784758"/>
            <a:ext cx="6234710" cy="485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7FFD0"/>
              </a:buClr>
              <a:buSzPts val="4400"/>
              <a:buNone/>
            </a:pPr>
            <a:r>
              <a:rPr lang="fr-FR" sz="4400" dirty="0" err="1">
                <a:solidFill>
                  <a:srgbClr val="57FFD0"/>
                </a:solidFill>
              </a:rPr>
              <a:t>Blazor</a:t>
            </a:r>
            <a:r>
              <a:rPr lang="fr-FR" sz="4400" dirty="0">
                <a:solidFill>
                  <a:srgbClr val="57FFD0"/>
                </a:solidFill>
              </a:rPr>
              <a:t> Mobile Bindings</a:t>
            </a:r>
            <a:endParaRPr sz="4400" dirty="0">
              <a:solidFill>
                <a:srgbClr val="57FFD0"/>
              </a:solidFill>
            </a:endParaRPr>
          </a:p>
        </p:txBody>
      </p:sp>
      <p:sp>
        <p:nvSpPr>
          <p:cNvPr id="139" name="Google Shape;139;p1"/>
          <p:cNvSpPr txBox="1">
            <a:spLocks noGrp="1"/>
          </p:cNvSpPr>
          <p:nvPr>
            <p:ph type="body" idx="2"/>
          </p:nvPr>
        </p:nvSpPr>
        <p:spPr>
          <a:xfrm>
            <a:off x="357347" y="2460820"/>
            <a:ext cx="4454525" cy="485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fr-FR" sz="2400" dirty="0"/>
              <a:t>Cyril Cathala</a:t>
            </a:r>
            <a:endParaRPr sz="2400" dirty="0"/>
          </a:p>
        </p:txBody>
      </p:sp>
      <p:sp>
        <p:nvSpPr>
          <p:cNvPr id="140" name="Google Shape;140;p1"/>
          <p:cNvSpPr txBox="1"/>
          <p:nvPr/>
        </p:nvSpPr>
        <p:spPr>
          <a:xfrm>
            <a:off x="-491207" y="148873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4B7278-42FC-C24A-B1EA-7F7B8BDC6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69" y="3136882"/>
            <a:ext cx="1205975" cy="4856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4"/>
          <p:cNvSpPr txBox="1">
            <a:spLocks noGrp="1"/>
          </p:cNvSpPr>
          <p:nvPr>
            <p:ph type="body" idx="1"/>
          </p:nvPr>
        </p:nvSpPr>
        <p:spPr>
          <a:xfrm>
            <a:off x="1619250" y="2830513"/>
            <a:ext cx="3094038" cy="145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</a:pPr>
            <a:r>
              <a:rPr lang="fr-FR" sz="4000"/>
              <a:t>MERCI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>
            <a:spLocks noGrp="1"/>
          </p:cNvSpPr>
          <p:nvPr>
            <p:ph type="sldNum" idx="12"/>
          </p:nvPr>
        </p:nvSpPr>
        <p:spPr>
          <a:xfrm>
            <a:off x="138642" y="4773221"/>
            <a:ext cx="600075" cy="30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2</a:t>
            </a:fld>
            <a:endParaRPr/>
          </a:p>
        </p:txBody>
      </p:sp>
      <p:sp>
        <p:nvSpPr>
          <p:cNvPr id="177" name="Google Shape;177;p5"/>
          <p:cNvSpPr txBox="1">
            <a:spLocks noGrp="1"/>
          </p:cNvSpPr>
          <p:nvPr>
            <p:ph type="title"/>
          </p:nvPr>
        </p:nvSpPr>
        <p:spPr>
          <a:xfrm>
            <a:off x="771657" y="263215"/>
            <a:ext cx="7276329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Barlow"/>
              <a:buNone/>
            </a:pPr>
            <a:r>
              <a:rPr lang="fr-FR" dirty="0" err="1"/>
              <a:t>Blazor</a:t>
            </a:r>
            <a:r>
              <a:rPr lang="fr-FR" dirty="0"/>
              <a:t> à toutes les sauces</a:t>
            </a:r>
            <a:endParaRPr lang="en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EBD9938-9783-2340-BE40-C77D4B0D0868}"/>
              </a:ext>
            </a:extLst>
          </p:cNvPr>
          <p:cNvSpPr/>
          <p:nvPr/>
        </p:nvSpPr>
        <p:spPr>
          <a:xfrm>
            <a:off x="564489" y="1712500"/>
            <a:ext cx="1828668" cy="18286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Blazor Server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442E3B-7C17-CB49-AFA1-ED2DEE340E22}"/>
              </a:ext>
            </a:extLst>
          </p:cNvPr>
          <p:cNvSpPr/>
          <p:nvPr/>
        </p:nvSpPr>
        <p:spPr>
          <a:xfrm>
            <a:off x="2536164" y="1712500"/>
            <a:ext cx="1828668" cy="18286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Blazor WebAssembly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26F11E-922E-104A-8699-1C7822ABA589}"/>
              </a:ext>
            </a:extLst>
          </p:cNvPr>
          <p:cNvSpPr/>
          <p:nvPr/>
        </p:nvSpPr>
        <p:spPr>
          <a:xfrm>
            <a:off x="4507841" y="1712500"/>
            <a:ext cx="1828668" cy="18286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Blazor PWA &amp; Electron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B41D9C-CCC0-C346-A511-B2954FEB0A3C}"/>
              </a:ext>
            </a:extLst>
          </p:cNvPr>
          <p:cNvSpPr txBox="1"/>
          <p:nvPr/>
        </p:nvSpPr>
        <p:spPr>
          <a:xfrm>
            <a:off x="564489" y="3541168"/>
            <a:ext cx="1828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dirty="0">
                <a:latin typeface="Segoe UI Light" panose="020B0502040204020203" pitchFamily="34" charset="0"/>
                <a:cs typeface="Segoe UI Light" panose="020B0502040204020203" pitchFamily="34" charset="0"/>
              </a:rPr>
              <a:t>.NET Core 3.0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2155F3-A045-D84D-B8C5-6054489B6001}"/>
              </a:ext>
            </a:extLst>
          </p:cNvPr>
          <p:cNvSpPr txBox="1"/>
          <p:nvPr/>
        </p:nvSpPr>
        <p:spPr>
          <a:xfrm>
            <a:off x="2536164" y="3559752"/>
            <a:ext cx="1828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dirty="0">
                <a:latin typeface="Segoe UI Light" panose="020B0502040204020203" pitchFamily="34" charset="0"/>
                <a:cs typeface="Segoe UI Light" panose="020B0502040204020203" pitchFamily="34" charset="0"/>
              </a:rPr>
              <a:t>Mai 2020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057EC6-88DF-2A48-A138-B2B41DB80FCF}"/>
              </a:ext>
            </a:extLst>
          </p:cNvPr>
          <p:cNvSpPr txBox="1"/>
          <p:nvPr/>
        </p:nvSpPr>
        <p:spPr>
          <a:xfrm>
            <a:off x="4507839" y="3559752"/>
            <a:ext cx="1828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dirty="0">
                <a:latin typeface="Segoe UI Light" panose="020B0502040204020203" pitchFamily="34" charset="0"/>
                <a:cs typeface="Segoe UI Light" panose="020B0502040204020203" pitchFamily="34" charset="0"/>
              </a:rPr>
              <a:t>Preview avec .NET 5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8CF42C-E25E-3F48-8310-C6B9784E802E}"/>
              </a:ext>
            </a:extLst>
          </p:cNvPr>
          <p:cNvSpPr/>
          <p:nvPr/>
        </p:nvSpPr>
        <p:spPr>
          <a:xfrm>
            <a:off x="6479514" y="1712500"/>
            <a:ext cx="1828668" cy="182866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Blazor Native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533CC1-CC5D-6146-943B-3F7D975A976E}"/>
              </a:ext>
            </a:extLst>
          </p:cNvPr>
          <p:cNvSpPr txBox="1"/>
          <p:nvPr/>
        </p:nvSpPr>
        <p:spPr>
          <a:xfrm>
            <a:off x="6479514" y="3541168"/>
            <a:ext cx="1828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FR" dirty="0">
                <a:latin typeface="Segoe UI Light" panose="020B0502040204020203" pitchFamily="34" charset="0"/>
                <a:cs typeface="Segoe UI Light" panose="020B0502040204020203" pitchFamily="34" charset="0"/>
              </a:rPr>
              <a:t>Investigation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1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1037B8-D202-FF48-AB2F-DA12A9AB20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FR" dirty="0"/>
              <a:t>Xamarin.Forms</a:t>
            </a:r>
          </a:p>
          <a:p>
            <a:pPr lvl="1"/>
            <a:r>
              <a:rPr lang="en-FR" dirty="0"/>
              <a:t>C# / XAML</a:t>
            </a:r>
          </a:p>
          <a:p>
            <a:pPr lvl="1"/>
            <a:r>
              <a:rPr lang="en-FR" dirty="0"/>
              <a:t>Pattern MVVM</a:t>
            </a:r>
          </a:p>
          <a:p>
            <a:pPr lvl="1"/>
            <a:endParaRPr lang="en-FR" dirty="0"/>
          </a:p>
          <a:p>
            <a:r>
              <a:rPr lang="en-FR" dirty="0"/>
              <a:t>ASP.NET Core MVC</a:t>
            </a:r>
          </a:p>
          <a:p>
            <a:pPr lvl="1"/>
            <a:r>
              <a:rPr lang="en-FR" dirty="0"/>
              <a:t>C# / Razor / HTML</a:t>
            </a:r>
          </a:p>
          <a:p>
            <a:pPr lvl="1"/>
            <a:r>
              <a:rPr lang="en-FR" dirty="0"/>
              <a:t>Pattern web dev</a:t>
            </a:r>
          </a:p>
          <a:p>
            <a:pPr lvl="1"/>
            <a:endParaRPr lang="en-FR" dirty="0"/>
          </a:p>
          <a:p>
            <a:r>
              <a:rPr lang="en-FR" dirty="0"/>
              <a:t>Nouvelle approche</a:t>
            </a:r>
          </a:p>
          <a:p>
            <a:pPr lvl="1"/>
            <a:r>
              <a:rPr lang="en-GB" dirty="0">
                <a:solidFill>
                  <a:srgbClr val="7030A0"/>
                </a:solidFill>
              </a:rPr>
              <a:t>https://github.com/xamarin/MobileBlazorBindings</a:t>
            </a:r>
            <a:endParaRPr lang="en-FR" dirty="0">
              <a:solidFill>
                <a:srgbClr val="7030A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73D416-8600-7E41-8F85-2F0AF90769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</a:t>
            </a:fld>
            <a:endParaRPr lang="fr-FR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5EE6527-8CEF-1140-B3F8-4D4D0E005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Blazor Mobile Bindings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83B2C3-44FC-6043-9861-40BFC2F6D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4528" y="1699444"/>
            <a:ext cx="1413626" cy="141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F1558A-5CA9-1643-B4AB-4935A1589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Exemple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4145B0-1E42-1548-8519-1269CE76B644}"/>
              </a:ext>
            </a:extLst>
          </p:cNvPr>
          <p:cNvSpPr/>
          <p:nvPr/>
        </p:nvSpPr>
        <p:spPr>
          <a:xfrm>
            <a:off x="636815" y="1163007"/>
            <a:ext cx="4959672" cy="3916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FR" sz="1000" dirty="0">
                <a:solidFill>
                  <a:srgbClr val="22863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StackLayout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Orientation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FR" sz="1000" dirty="0">
                <a:solidFill>
                  <a:srgbClr val="032F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"StackOrientation.Horizontal"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  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HorizontalOptions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FR" sz="1000" dirty="0">
                <a:solidFill>
                  <a:srgbClr val="032F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"LayoutOptions.Center"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 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&lt;</a:t>
            </a:r>
            <a:r>
              <a:rPr lang="en-FR" sz="1000" dirty="0">
                <a:solidFill>
                  <a:srgbClr val="22863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OnClick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FR" sz="1000" dirty="0">
                <a:solidFill>
                  <a:srgbClr val="032F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"IncrementCount"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&gt;Increment&lt;/</a:t>
            </a:r>
            <a:r>
              <a:rPr lang="en-FR" sz="1000" dirty="0">
                <a:solidFill>
                  <a:srgbClr val="22863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 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&lt;</a:t>
            </a:r>
            <a:r>
              <a:rPr lang="en-FR" sz="1000" dirty="0">
                <a:solidFill>
                  <a:srgbClr val="22863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Label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FR" sz="1000" dirty="0">
                <a:solidFill>
                  <a:srgbClr val="032F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"@("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The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button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was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clicked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FR" sz="1000" dirty="0">
                <a:solidFill>
                  <a:srgbClr val="032F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 + count + "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times</a:t>
            </a:r>
            <a:r>
              <a:rPr lang="en-FR" sz="1000" dirty="0">
                <a:solidFill>
                  <a:srgbClr val="032F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")"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FontAttributes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FR" sz="1000" dirty="0">
                <a:solidFill>
                  <a:srgbClr val="032F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"FontAttributes.Bold"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VerticalTextAlignment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</a:t>
            </a:r>
            <a:r>
              <a:rPr lang="en-FR" sz="1000" dirty="0">
                <a:solidFill>
                  <a:srgbClr val="032F6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"TextAlignment.Center"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/&gt;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 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&lt;/</a:t>
            </a:r>
            <a:r>
              <a:rPr lang="en-FR" sz="1000" dirty="0">
                <a:solidFill>
                  <a:srgbClr val="22863A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StackLayout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  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D73A4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@code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D73A4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{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FR" sz="1000" dirty="0">
                <a:solidFill>
                  <a:srgbClr val="D73A4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count;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 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</a:t>
            </a:r>
            <a:r>
              <a:rPr lang="en-FR" sz="1000" dirty="0">
                <a:solidFill>
                  <a:srgbClr val="D73A4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void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FR" sz="1000" dirty="0">
                <a:solidFill>
                  <a:srgbClr val="6F42C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IncrementCount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{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count</a:t>
            </a:r>
            <a:r>
              <a:rPr lang="en-FR" sz="1000" dirty="0">
                <a:solidFill>
                  <a:srgbClr val="D73A4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++</a:t>
            </a: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ts val="1500"/>
              </a:lnSpc>
            </a:pPr>
            <a:r>
              <a:rPr lang="en-FR" sz="1000" dirty="0">
                <a:solidFill>
                  <a:srgbClr val="24292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}</a:t>
            </a:r>
            <a:endParaRPr lang="en-FR" dirty="0"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r>
              <a:rPr lang="en-FR" sz="1000" dirty="0">
                <a:solidFill>
                  <a:srgbClr val="D73A4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  <a:endParaRPr lang="en-FR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DC910923-26E9-7C47-AFBF-6D92507505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2243664"/>
              </p:ext>
            </p:extLst>
          </p:nvPr>
        </p:nvGraphicFramePr>
        <p:xfrm>
          <a:off x="4872126" y="1163007"/>
          <a:ext cx="4304530" cy="3414014"/>
        </p:xfrm>
        <a:graphic>
          <a:graphicData uri="http://schemas.openxmlformats.org/drawingml/2006/table">
            <a:tbl>
              <a:tblPr firstRow="1" firstCol="1" bandRow="1"/>
              <a:tblGrid>
                <a:gridCol w="4304530">
                  <a:extLst>
                    <a:ext uri="{9D8B030D-6E8A-4147-A177-3AD203B41FA5}">
                      <a16:colId xmlns:a16="http://schemas.microsoft.com/office/drawing/2014/main" val="31333272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D73A49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@page </a:t>
                      </a:r>
                      <a:r>
                        <a:rPr lang="en-FR" sz="1000" dirty="0">
                          <a:solidFill>
                            <a:srgbClr val="032F62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"/counter"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&lt;</a:t>
                      </a:r>
                      <a:r>
                        <a:rPr lang="en-FR" sz="1000" dirty="0">
                          <a:solidFill>
                            <a:srgbClr val="22863A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h1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&gt;Counter&lt;/</a:t>
                      </a:r>
                      <a:r>
                        <a:rPr lang="en-FR" sz="1000" dirty="0">
                          <a:solidFill>
                            <a:srgbClr val="22863A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h1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&gt;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&lt;</a:t>
                      </a:r>
                      <a:r>
                        <a:rPr lang="en-FR" sz="1000" dirty="0">
                          <a:solidFill>
                            <a:srgbClr val="22863A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p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&gt;Current count: </a:t>
                      </a:r>
                      <a:r>
                        <a:rPr lang="en-FR" sz="1000" dirty="0">
                          <a:solidFill>
                            <a:srgbClr val="D73A49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@count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&lt;/</a:t>
                      </a:r>
                      <a:r>
                        <a:rPr lang="en-FR" sz="1000" dirty="0">
                          <a:solidFill>
                            <a:srgbClr val="22863A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p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&gt;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 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&lt;</a:t>
                      </a:r>
                      <a:r>
                        <a:rPr lang="en-FR" sz="1000" dirty="0">
                          <a:solidFill>
                            <a:srgbClr val="22863A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button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FR" sz="1000" dirty="0">
                          <a:solidFill>
                            <a:srgbClr val="6F42C1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class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=</a:t>
                      </a:r>
                      <a:r>
                        <a:rPr lang="en-FR" sz="1000" dirty="0">
                          <a:solidFill>
                            <a:srgbClr val="032F62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"btn btn-primary"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FR" sz="1000" dirty="0">
                          <a:solidFill>
                            <a:srgbClr val="6F42C1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@onclick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=</a:t>
                      </a:r>
                      <a:r>
                        <a:rPr lang="en-FR" sz="1000" dirty="0">
                          <a:solidFill>
                            <a:srgbClr val="032F62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"IncrementCount"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&gt;</a:t>
                      </a: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 Click me</a:t>
                      </a: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&lt;/</a:t>
                      </a:r>
                      <a:r>
                        <a:rPr lang="en-FR" sz="1000" dirty="0">
                          <a:solidFill>
                            <a:srgbClr val="22863A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button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&gt;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 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D73A49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@code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</a:t>
                      </a: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D73A49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{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FR" sz="1000" dirty="0">
                          <a:solidFill>
                            <a:srgbClr val="D73A49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private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FR" sz="1000" dirty="0">
                          <a:solidFill>
                            <a:srgbClr val="D73A49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int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count </a:t>
                      </a:r>
                      <a:r>
                        <a:rPr lang="en-FR" sz="1000" dirty="0">
                          <a:solidFill>
                            <a:srgbClr val="D73A49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=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FR" sz="1000" dirty="0">
                          <a:solidFill>
                            <a:srgbClr val="005CC5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0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;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 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   </a:t>
                      </a:r>
                      <a:r>
                        <a:rPr lang="en-FR" sz="1000" dirty="0">
                          <a:solidFill>
                            <a:srgbClr val="D73A49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private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FR" sz="1000" dirty="0">
                          <a:solidFill>
                            <a:srgbClr val="D73A49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void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FR" sz="1000" dirty="0">
                          <a:solidFill>
                            <a:srgbClr val="6F42C1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IncrementCount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()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   {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       count</a:t>
                      </a:r>
                      <a:r>
                        <a:rPr lang="en-FR" sz="1000" dirty="0">
                          <a:solidFill>
                            <a:srgbClr val="D73A49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++</a:t>
                      </a: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;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24292E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    }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  <a:p>
                      <a:pPr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FR" sz="1000" dirty="0">
                          <a:solidFill>
                            <a:srgbClr val="D73A49"/>
                          </a:solidFill>
                          <a:effectLst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nsolas" panose="020B0609020204030204" pitchFamily="49" charset="0"/>
                        </a:rPr>
                        <a:t>}</a:t>
                      </a:r>
                      <a:endParaRPr lang="en-FR" sz="1000" dirty="0">
                        <a:effectLst/>
                        <a:latin typeface="Consolas" panose="020B0609020204030204" pitchFamily="49" charset="0"/>
                        <a:ea typeface="Calibri" panose="020F0502020204030204" pitchFamily="34" charset="0"/>
                        <a:cs typeface="Consolas" panose="020B0609020204030204" pitchFamily="49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5053206"/>
                  </a:ext>
                </a:extLst>
              </a:tr>
            </a:tbl>
          </a:graphicData>
        </a:graphic>
      </p:graphicFrame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EEDA04A-789C-104A-8EF1-E47AC1ED79EE}"/>
              </a:ext>
            </a:extLst>
          </p:cNvPr>
          <p:cNvCxnSpPr/>
          <p:nvPr/>
        </p:nvCxnSpPr>
        <p:spPr>
          <a:xfrm>
            <a:off x="4694464" y="963386"/>
            <a:ext cx="0" cy="3837214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298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45679E-6 L -0.06753 -0.0003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85" y="-3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EF1832-C461-BC48-A13D-F7E795384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136B46-ACE9-F644-B702-C576C2971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Architecture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E755BB-5D96-F045-B4B2-B854FA421056}"/>
              </a:ext>
            </a:extLst>
          </p:cNvPr>
          <p:cNvSpPr/>
          <p:nvPr/>
        </p:nvSpPr>
        <p:spPr>
          <a:xfrm>
            <a:off x="2052575" y="1363435"/>
            <a:ext cx="1853292" cy="55517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latin typeface="Segoe UI Light" panose="020B0502040204020203" pitchFamily="34" charset="0"/>
                <a:cs typeface="Segoe UI Light" panose="020B0502040204020203" pitchFamily="34" charset="0"/>
              </a:rPr>
              <a:t>Xamarin.Forms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75941D-5B7E-0D44-98C7-0EB68F121E4D}"/>
              </a:ext>
            </a:extLst>
          </p:cNvPr>
          <p:cNvSpPr/>
          <p:nvPr/>
        </p:nvSpPr>
        <p:spPr>
          <a:xfrm>
            <a:off x="4907849" y="1363435"/>
            <a:ext cx="1853292" cy="55517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latin typeface="Segoe UI Light" panose="020B0502040204020203" pitchFamily="34" charset="0"/>
                <a:cs typeface="Segoe UI Light" panose="020B0502040204020203" pitchFamily="34" charset="0"/>
              </a:rPr>
              <a:t>ASP.NET Core</a:t>
            </a:r>
          </a:p>
          <a:p>
            <a:pPr algn="ctr"/>
            <a:r>
              <a:rPr lang="en-FR" dirty="0">
                <a:latin typeface="Segoe UI Light" panose="020B0502040204020203" pitchFamily="34" charset="0"/>
                <a:cs typeface="Segoe UI Light" panose="020B0502040204020203" pitchFamily="34" charset="0"/>
              </a:rPr>
              <a:t>Razor Components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05A493-8091-FE49-9194-32E55FF03553}"/>
              </a:ext>
            </a:extLst>
          </p:cNvPr>
          <p:cNvSpPr/>
          <p:nvPr/>
        </p:nvSpPr>
        <p:spPr>
          <a:xfrm>
            <a:off x="2979221" y="2391336"/>
            <a:ext cx="2855274" cy="5551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latin typeface="Segoe UI Light" panose="020B0502040204020203" pitchFamily="34" charset="0"/>
                <a:cs typeface="Segoe UI Light" panose="020B0502040204020203" pitchFamily="34" charset="0"/>
              </a:rPr>
              <a:t>Microsoft.MobileBlazorBindings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0F77B4-CD83-C645-9FEC-834B432F9210}"/>
              </a:ext>
            </a:extLst>
          </p:cNvPr>
          <p:cNvSpPr/>
          <p:nvPr/>
        </p:nvSpPr>
        <p:spPr>
          <a:xfrm>
            <a:off x="2979221" y="3378417"/>
            <a:ext cx="2855274" cy="555171"/>
          </a:xfrm>
          <a:prstGeom prst="rect">
            <a:avLst/>
          </a:prstGeom>
          <a:solidFill>
            <a:schemeClr val="accent3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latin typeface="Segoe UI Light" panose="020B0502040204020203" pitchFamily="34" charset="0"/>
                <a:cs typeface="Segoe UI Light" panose="020B0502040204020203" pitchFamily="34" charset="0"/>
              </a:rPr>
              <a:t>App Blazor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A91E5A-3D3C-B24B-8C3F-5F93368F06AB}"/>
              </a:ext>
            </a:extLst>
          </p:cNvPr>
          <p:cNvSpPr/>
          <p:nvPr/>
        </p:nvSpPr>
        <p:spPr>
          <a:xfrm>
            <a:off x="2052575" y="4325114"/>
            <a:ext cx="1853292" cy="555171"/>
          </a:xfrm>
          <a:prstGeom prst="rect">
            <a:avLst/>
          </a:prstGeom>
          <a:solidFill>
            <a:schemeClr val="accent3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latin typeface="Segoe UI Light" panose="020B0502040204020203" pitchFamily="34" charset="0"/>
                <a:cs typeface="Segoe UI Light" panose="020B0502040204020203" pitchFamily="34" charset="0"/>
              </a:rPr>
              <a:t>iOS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FB6188-80DC-A446-A95B-C5EC9E08C84E}"/>
              </a:ext>
            </a:extLst>
          </p:cNvPr>
          <p:cNvSpPr/>
          <p:nvPr/>
        </p:nvSpPr>
        <p:spPr>
          <a:xfrm>
            <a:off x="4907849" y="4325113"/>
            <a:ext cx="1853292" cy="555171"/>
          </a:xfrm>
          <a:prstGeom prst="rect">
            <a:avLst/>
          </a:prstGeom>
          <a:solidFill>
            <a:schemeClr val="accent3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FR" dirty="0">
                <a:latin typeface="Segoe UI Light" panose="020B0502040204020203" pitchFamily="34" charset="0"/>
                <a:cs typeface="Segoe UI Light" panose="020B0502040204020203" pitchFamily="34" charset="0"/>
              </a:rPr>
              <a:t>Android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C9E4F55-A6D8-0047-A500-016A00928C8F}"/>
              </a:ext>
            </a:extLst>
          </p:cNvPr>
          <p:cNvCxnSpPr>
            <a:cxnSpLocks/>
          </p:cNvCxnSpPr>
          <p:nvPr/>
        </p:nvCxnSpPr>
        <p:spPr>
          <a:xfrm flipV="1">
            <a:off x="4833257" y="1918606"/>
            <a:ext cx="726622" cy="47273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16D6BF-783F-4745-8C87-F02B733DFFB5}"/>
              </a:ext>
            </a:extLst>
          </p:cNvPr>
          <p:cNvCxnSpPr>
            <a:cxnSpLocks/>
          </p:cNvCxnSpPr>
          <p:nvPr/>
        </p:nvCxnSpPr>
        <p:spPr>
          <a:xfrm flipH="1" flipV="1">
            <a:off x="3205596" y="1918606"/>
            <a:ext cx="860218" cy="47273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2EF77E0-1C0E-5741-B6ED-A298A003CBEB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V="1">
            <a:off x="4406858" y="2946507"/>
            <a:ext cx="0" cy="4319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BD0167-E616-D94A-AD01-37926AEAB792}"/>
              </a:ext>
            </a:extLst>
          </p:cNvPr>
          <p:cNvCxnSpPr>
            <a:cxnSpLocks/>
          </p:cNvCxnSpPr>
          <p:nvPr/>
        </p:nvCxnSpPr>
        <p:spPr>
          <a:xfrm flipV="1">
            <a:off x="3306536" y="3933588"/>
            <a:ext cx="693964" cy="39152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BE1EF15-E08D-ED4D-B89D-DB597C96B1C0}"/>
              </a:ext>
            </a:extLst>
          </p:cNvPr>
          <p:cNvCxnSpPr>
            <a:cxnSpLocks/>
          </p:cNvCxnSpPr>
          <p:nvPr/>
        </p:nvCxnSpPr>
        <p:spPr>
          <a:xfrm flipH="1" flipV="1">
            <a:off x="4833257" y="3933588"/>
            <a:ext cx="628650" cy="39152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128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B96CDF-322B-5C4D-88F7-D8BF7A381E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b="1" dirty="0"/>
              <a:t>Page components: </a:t>
            </a:r>
            <a:r>
              <a:rPr lang="en-GB" dirty="0" err="1"/>
              <a:t>ContentPage</a:t>
            </a:r>
            <a:r>
              <a:rPr lang="en-GB" dirty="0"/>
              <a:t>, </a:t>
            </a:r>
            <a:r>
              <a:rPr lang="en-GB" dirty="0" err="1"/>
              <a:t>MasterDetailPage</a:t>
            </a:r>
            <a:r>
              <a:rPr lang="en-GB" dirty="0"/>
              <a:t>, Page, </a:t>
            </a:r>
            <a:r>
              <a:rPr lang="en-GB" dirty="0" err="1"/>
              <a:t>TabbedPage</a:t>
            </a:r>
            <a:r>
              <a:rPr lang="en-GB" dirty="0"/>
              <a:t>, </a:t>
            </a:r>
            <a:r>
              <a:rPr lang="en-GB" dirty="0" err="1"/>
              <a:t>TemplatedPage</a:t>
            </a:r>
            <a:endParaRPr lang="en-GB" dirty="0"/>
          </a:p>
          <a:p>
            <a:r>
              <a:rPr lang="en-GB" b="1" dirty="0"/>
              <a:t>Layout components: </a:t>
            </a:r>
            <a:r>
              <a:rPr lang="en-GB" dirty="0" err="1"/>
              <a:t>ContentView</a:t>
            </a:r>
            <a:r>
              <a:rPr lang="en-GB" dirty="0"/>
              <a:t>, Frame, Grid, </a:t>
            </a:r>
            <a:r>
              <a:rPr lang="en-GB" dirty="0" err="1"/>
              <a:t>ScrollView</a:t>
            </a:r>
            <a:r>
              <a:rPr lang="en-GB" dirty="0"/>
              <a:t>, </a:t>
            </a:r>
            <a:r>
              <a:rPr lang="en-GB" dirty="0" err="1"/>
              <a:t>StackLayout</a:t>
            </a:r>
            <a:r>
              <a:rPr lang="en-GB" dirty="0"/>
              <a:t>,</a:t>
            </a:r>
          </a:p>
          <a:p>
            <a:r>
              <a:rPr lang="en-GB" b="1" dirty="0"/>
              <a:t>View components: </a:t>
            </a:r>
            <a:r>
              <a:rPr lang="en-GB" dirty="0"/>
              <a:t>Button, </a:t>
            </a:r>
            <a:r>
              <a:rPr lang="en-GB" dirty="0" err="1"/>
              <a:t>ActivityIndicator</a:t>
            </a:r>
            <a:r>
              <a:rPr lang="en-GB" dirty="0"/>
              <a:t>, Image, Entry, Label, Stepper, Switch, </a:t>
            </a:r>
            <a:r>
              <a:rPr lang="en-GB" dirty="0" err="1"/>
              <a:t>CheckBox</a:t>
            </a:r>
            <a:r>
              <a:rPr lang="en-GB" dirty="0"/>
              <a:t>, </a:t>
            </a:r>
            <a:r>
              <a:rPr lang="en-GB" dirty="0" err="1"/>
              <a:t>ProgressBar</a:t>
            </a:r>
            <a:r>
              <a:rPr lang="en-GB" dirty="0"/>
              <a:t>, </a:t>
            </a:r>
            <a:r>
              <a:rPr lang="en-GB" dirty="0" err="1"/>
              <a:t>SearchBar</a:t>
            </a:r>
            <a:r>
              <a:rPr lang="en-GB" dirty="0"/>
              <a:t>, </a:t>
            </a:r>
            <a:r>
              <a:rPr lang="en-GB" dirty="0" err="1"/>
              <a:t>ImageButton</a:t>
            </a:r>
            <a:r>
              <a:rPr lang="en-GB" dirty="0"/>
              <a:t>, Slider</a:t>
            </a:r>
          </a:p>
          <a:p>
            <a:r>
              <a:rPr lang="en-GB" b="1" dirty="0"/>
              <a:t>Specialized components: </a:t>
            </a:r>
            <a:r>
              <a:rPr lang="en-GB" dirty="0"/>
              <a:t>Application, </a:t>
            </a:r>
            <a:r>
              <a:rPr lang="en-GB" dirty="0" err="1"/>
              <a:t>BaseMenuItem</a:t>
            </a:r>
            <a:r>
              <a:rPr lang="en-GB" dirty="0"/>
              <a:t>, </a:t>
            </a:r>
            <a:r>
              <a:rPr lang="en-GB" dirty="0" err="1"/>
              <a:t>FormattedString</a:t>
            </a:r>
            <a:r>
              <a:rPr lang="en-GB" dirty="0"/>
              <a:t>, </a:t>
            </a:r>
            <a:r>
              <a:rPr lang="en-GB" dirty="0" err="1"/>
              <a:t>GestureElement</a:t>
            </a:r>
            <a:r>
              <a:rPr lang="en-GB" dirty="0"/>
              <a:t>, </a:t>
            </a:r>
            <a:r>
              <a:rPr lang="en-GB" dirty="0" err="1"/>
              <a:t>MenuItem</a:t>
            </a:r>
            <a:r>
              <a:rPr lang="en-GB" dirty="0"/>
              <a:t>, Shell (including </a:t>
            </a:r>
            <a:r>
              <a:rPr lang="en-GB" dirty="0" err="1"/>
              <a:t>ShellContent</a:t>
            </a:r>
            <a:r>
              <a:rPr lang="en-GB" dirty="0"/>
              <a:t>, </a:t>
            </a:r>
            <a:r>
              <a:rPr lang="en-GB" dirty="0" err="1"/>
              <a:t>ShellGroupItem</a:t>
            </a:r>
            <a:r>
              <a:rPr lang="en-GB" dirty="0"/>
              <a:t>, </a:t>
            </a:r>
            <a:r>
              <a:rPr lang="en-GB" dirty="0" err="1"/>
              <a:t>ShellItem</a:t>
            </a:r>
            <a:r>
              <a:rPr lang="en-GB" dirty="0"/>
              <a:t>, </a:t>
            </a:r>
            <a:r>
              <a:rPr lang="en-GB" dirty="0" err="1"/>
              <a:t>FlyoutItem</a:t>
            </a:r>
            <a:r>
              <a:rPr lang="en-GB" dirty="0"/>
              <a:t>, </a:t>
            </a:r>
            <a:r>
              <a:rPr lang="en-GB" dirty="0" err="1"/>
              <a:t>TabBar</a:t>
            </a:r>
            <a:r>
              <a:rPr lang="en-GB" dirty="0"/>
              <a:t>, </a:t>
            </a:r>
            <a:r>
              <a:rPr lang="en-GB" dirty="0" err="1"/>
              <a:t>ShellSection</a:t>
            </a:r>
            <a:r>
              <a:rPr lang="en-GB" dirty="0"/>
              <a:t>, Tab), Span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56FF26-0161-B94B-BBC7-F5147BC53CD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</a:t>
            </a:fld>
            <a:endParaRPr lang="fr-FR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42610C-992D-FB47-9A23-189DAF643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Composants</a:t>
            </a:r>
          </a:p>
        </p:txBody>
      </p:sp>
    </p:spTree>
    <p:extLst>
      <p:ext uri="{BB962C8B-B14F-4D97-AF65-F5344CB8AC3E}">
        <p14:creationId xmlns:p14="http://schemas.microsoft.com/office/powerpoint/2010/main" val="2291462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7FD782-DA14-2D49-9168-31D97E3845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R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4481DC-8FF8-B540-9FC3-0DF3A4B85D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249E286-4ED2-094C-86F9-BBB46185F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Composants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482F45-7C30-6542-8AE6-398F38B8A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530" y="1147208"/>
            <a:ext cx="8599470" cy="399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67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"/>
          <p:cNvSpPr txBox="1">
            <a:spLocks noGrp="1"/>
          </p:cNvSpPr>
          <p:nvPr>
            <p:ph type="body" idx="1"/>
          </p:nvPr>
        </p:nvSpPr>
        <p:spPr>
          <a:xfrm>
            <a:off x="274320" y="1143001"/>
            <a:ext cx="3627120" cy="3111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</a:pPr>
            <a:r>
              <a:rPr lang="fr-FR" dirty="0"/>
              <a:t>DEMO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</a:pPr>
            <a:r>
              <a:rPr lang="fr-FR" sz="3200" dirty="0"/>
              <a:t>de code  🎉</a:t>
            </a:r>
            <a:endParaRPr sz="3200" dirty="0"/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02CFA68C-904A-8949-A588-21A157BB92B7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6626" r="6626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47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647A833-1E57-B04A-BBEE-4BA8D2CC9C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FR" dirty="0"/>
              <a:t>Hot Reload</a:t>
            </a:r>
          </a:p>
          <a:p>
            <a:r>
              <a:rPr lang="en-FR" dirty="0"/>
              <a:t>Plus de wrappers de controls Xamarin.Forms</a:t>
            </a:r>
          </a:p>
          <a:p>
            <a:r>
              <a:rPr lang="en-FR" dirty="0"/>
              <a:t>Navigation basée sur les URLs</a:t>
            </a:r>
          </a:p>
          <a:p>
            <a:r>
              <a:rPr lang="en-FR" dirty="0"/>
              <a:t>Gestion des modales et popups</a:t>
            </a:r>
          </a:p>
          <a:p>
            <a:r>
              <a:rPr lang="en-FR" dirty="0"/>
              <a:t>Meilleur support des styles / CSS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7CD93B-9635-F541-BE11-A57104032F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2CCA312-5638-0349-9062-6AD284D57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FR" dirty="0"/>
              <a:t>Roadmap</a:t>
            </a:r>
          </a:p>
        </p:txBody>
      </p:sp>
    </p:spTree>
    <p:extLst>
      <p:ext uri="{BB962C8B-B14F-4D97-AF65-F5344CB8AC3E}">
        <p14:creationId xmlns:p14="http://schemas.microsoft.com/office/powerpoint/2010/main" val="3413710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SOAT">
      <a:dk1>
        <a:srgbClr val="000000"/>
      </a:dk1>
      <a:lt1>
        <a:srgbClr val="FFFFFF"/>
      </a:lt1>
      <a:dk2>
        <a:srgbClr val="44546A"/>
      </a:dk2>
      <a:lt2>
        <a:srgbClr val="ED7D31"/>
      </a:lt2>
      <a:accent1>
        <a:srgbClr val="5B9BD5"/>
      </a:accent1>
      <a:accent2>
        <a:srgbClr val="ED7D31"/>
      </a:accent2>
      <a:accent3>
        <a:srgbClr val="110E28"/>
      </a:accent3>
      <a:accent4>
        <a:srgbClr val="00E7A7"/>
      </a:accent4>
      <a:accent5>
        <a:srgbClr val="1B1843"/>
      </a:accent5>
      <a:accent6>
        <a:srgbClr val="00AFF3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1718</TotalTime>
  <Words>394</Words>
  <Application>Microsoft Macintosh PowerPoint</Application>
  <PresentationFormat>On-screen Show (16:9)</PresentationFormat>
  <Paragraphs>99</Paragraphs>
  <Slides>10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Consolas</vt:lpstr>
      <vt:lpstr>Barlow Black</vt:lpstr>
      <vt:lpstr>Barlow</vt:lpstr>
      <vt:lpstr>Barlow Light</vt:lpstr>
      <vt:lpstr>Segoe UI Light</vt:lpstr>
      <vt:lpstr>Calibri</vt:lpstr>
      <vt:lpstr>Arial</vt:lpstr>
      <vt:lpstr>Thème Office</vt:lpstr>
      <vt:lpstr>PowerPoint Presentation</vt:lpstr>
      <vt:lpstr>Blazor à toutes les sauces</vt:lpstr>
      <vt:lpstr>Blazor Mobile Bindings</vt:lpstr>
      <vt:lpstr>Exemple</vt:lpstr>
      <vt:lpstr>Architecture</vt:lpstr>
      <vt:lpstr>Composants</vt:lpstr>
      <vt:lpstr>Composants</vt:lpstr>
      <vt:lpstr>PowerPoint Presentation</vt:lpstr>
      <vt:lpstr>Roadmap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Cyril Cathala</dc:creator>
  <cp:lastModifiedBy>Cyril Cathala</cp:lastModifiedBy>
  <cp:revision>31</cp:revision>
  <dcterms:created xsi:type="dcterms:W3CDTF">2019-10-02T09:37:17Z</dcterms:created>
  <dcterms:modified xsi:type="dcterms:W3CDTF">2020-03-04T19:08:28Z</dcterms:modified>
</cp:coreProperties>
</file>